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5" r:id="rId2"/>
    <p:sldId id="271" r:id="rId3"/>
    <p:sldId id="272" r:id="rId4"/>
    <p:sldId id="286" r:id="rId5"/>
    <p:sldId id="287" r:id="rId6"/>
    <p:sldId id="288" r:id="rId7"/>
    <p:sldId id="273" r:id="rId8"/>
    <p:sldId id="289" r:id="rId9"/>
    <p:sldId id="274" r:id="rId10"/>
    <p:sldId id="290" r:id="rId11"/>
    <p:sldId id="275" r:id="rId12"/>
    <p:sldId id="291" r:id="rId13"/>
    <p:sldId id="276" r:id="rId14"/>
    <p:sldId id="292" r:id="rId15"/>
    <p:sldId id="27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22" autoAdjust="0"/>
  </p:normalViewPr>
  <p:slideViewPr>
    <p:cSldViewPr snapToGrid="0" snapToObjects="1">
      <p:cViewPr>
        <p:scale>
          <a:sx n="100" d="100"/>
          <a:sy n="100" d="100"/>
        </p:scale>
        <p:origin x="-296" y="-2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5000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6050" y="138113"/>
            <a:ext cx="8836025" cy="5256212"/>
            <a:chOff x="92" y="87"/>
            <a:chExt cx="5566" cy="3311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314" y="89"/>
              <a:ext cx="3344" cy="3080"/>
              <a:chOff x="2314" y="89"/>
              <a:chExt cx="3344" cy="3080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5166" y="2047"/>
                <a:ext cx="492" cy="1122"/>
                <a:chOff x="5166" y="2047"/>
                <a:chExt cx="492" cy="1122"/>
              </a:xfrm>
            </p:grpSpPr>
            <p:grpSp>
              <p:nvGrpSpPr>
                <p:cNvPr id="37" name="Group 5"/>
                <p:cNvGrpSpPr>
                  <a:grpSpLocks/>
                </p:cNvGrpSpPr>
                <p:nvPr/>
              </p:nvGrpSpPr>
              <p:grpSpPr bwMode="auto">
                <a:xfrm>
                  <a:off x="5166" y="2839"/>
                  <a:ext cx="492" cy="330"/>
                  <a:chOff x="5166" y="2839"/>
                  <a:chExt cx="492" cy="330"/>
                </a:xfrm>
              </p:grpSpPr>
              <p:sp>
                <p:nvSpPr>
                  <p:cNvPr id="39" name="Freeform 6"/>
                  <p:cNvSpPr>
                    <a:spLocks/>
                  </p:cNvSpPr>
                  <p:nvPr/>
                </p:nvSpPr>
                <p:spPr bwMode="ltGray">
                  <a:xfrm>
                    <a:off x="5579" y="2839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0" name="Freeform 7"/>
                  <p:cNvSpPr>
                    <a:spLocks/>
                  </p:cNvSpPr>
                  <p:nvPr/>
                </p:nvSpPr>
                <p:spPr bwMode="ltGray">
                  <a:xfrm>
                    <a:off x="5428" y="2999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1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009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8" name="Freeform 9"/>
                <p:cNvSpPr>
                  <a:spLocks/>
                </p:cNvSpPr>
                <p:nvPr/>
              </p:nvSpPr>
              <p:spPr bwMode="ltGray">
                <a:xfrm>
                  <a:off x="5266" y="2047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4" name="Group 10"/>
              <p:cNvGrpSpPr>
                <a:grpSpLocks/>
              </p:cNvGrpSpPr>
              <p:nvPr/>
            </p:nvGrpSpPr>
            <p:grpSpPr bwMode="auto">
              <a:xfrm>
                <a:off x="4293" y="576"/>
                <a:ext cx="1037" cy="2393"/>
                <a:chOff x="4293" y="576"/>
                <a:chExt cx="1037" cy="2393"/>
              </a:xfrm>
            </p:grpSpPr>
            <p:grpSp>
              <p:nvGrpSpPr>
                <p:cNvPr id="24" name="Group 11"/>
                <p:cNvGrpSpPr>
                  <a:grpSpLocks/>
                </p:cNvGrpSpPr>
                <p:nvPr/>
              </p:nvGrpSpPr>
              <p:grpSpPr bwMode="auto">
                <a:xfrm>
                  <a:off x="4460" y="820"/>
                  <a:ext cx="232" cy="719"/>
                  <a:chOff x="4460" y="820"/>
                  <a:chExt cx="232" cy="719"/>
                </a:xfrm>
              </p:grpSpPr>
              <p:sp>
                <p:nvSpPr>
                  <p:cNvPr id="3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465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337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820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25" name="Freeform 15"/>
                <p:cNvSpPr>
                  <a:spLocks/>
                </p:cNvSpPr>
                <p:nvPr/>
              </p:nvSpPr>
              <p:spPr bwMode="ltGray">
                <a:xfrm>
                  <a:off x="4676" y="2275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6" name="Freeform 16"/>
                <p:cNvSpPr>
                  <a:spLocks/>
                </p:cNvSpPr>
                <p:nvPr/>
              </p:nvSpPr>
              <p:spPr bwMode="ltGray">
                <a:xfrm>
                  <a:off x="4523" y="2125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7" name="Freeform 17"/>
                <p:cNvSpPr>
                  <a:spLocks/>
                </p:cNvSpPr>
                <p:nvPr/>
              </p:nvSpPr>
              <p:spPr bwMode="ltGray">
                <a:xfrm>
                  <a:off x="4721" y="1940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Freeform 18"/>
                <p:cNvSpPr>
                  <a:spLocks/>
                </p:cNvSpPr>
                <p:nvPr/>
              </p:nvSpPr>
              <p:spPr bwMode="ltGray">
                <a:xfrm>
                  <a:off x="4549" y="1859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ltGray">
                <a:xfrm>
                  <a:off x="4934" y="2001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" name="Freeform 20"/>
                <p:cNvSpPr>
                  <a:spLocks/>
                </p:cNvSpPr>
                <p:nvPr/>
              </p:nvSpPr>
              <p:spPr bwMode="ltGray">
                <a:xfrm>
                  <a:off x="4293" y="1834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ltGray">
                <a:xfrm>
                  <a:off x="4664" y="1501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2" name="Freeform 22"/>
                <p:cNvSpPr>
                  <a:spLocks/>
                </p:cNvSpPr>
                <p:nvPr/>
              </p:nvSpPr>
              <p:spPr bwMode="ltGray">
                <a:xfrm>
                  <a:off x="4619" y="924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3" name="Freeform 23"/>
                <p:cNvSpPr>
                  <a:spLocks/>
                </p:cNvSpPr>
                <p:nvPr/>
              </p:nvSpPr>
              <p:spPr bwMode="ltGray">
                <a:xfrm>
                  <a:off x="4448" y="576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5" name="Group 24"/>
              <p:cNvGrpSpPr>
                <a:grpSpLocks/>
              </p:cNvGrpSpPr>
              <p:nvPr/>
            </p:nvGrpSpPr>
            <p:grpSpPr bwMode="auto">
              <a:xfrm>
                <a:off x="2314" y="89"/>
                <a:ext cx="2387" cy="2766"/>
                <a:chOff x="2314" y="89"/>
                <a:chExt cx="2387" cy="2766"/>
              </a:xfrm>
            </p:grpSpPr>
            <p:sp>
              <p:nvSpPr>
                <p:cNvPr id="16" name="Freeform 25"/>
                <p:cNvSpPr>
                  <a:spLocks/>
                </p:cNvSpPr>
                <p:nvPr/>
              </p:nvSpPr>
              <p:spPr bwMode="ltGray">
                <a:xfrm>
                  <a:off x="2314" y="1056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7" name="Group 26"/>
                <p:cNvGrpSpPr>
                  <a:grpSpLocks/>
                </p:cNvGrpSpPr>
                <p:nvPr/>
              </p:nvGrpSpPr>
              <p:grpSpPr bwMode="auto">
                <a:xfrm>
                  <a:off x="2395" y="89"/>
                  <a:ext cx="526" cy="620"/>
                  <a:chOff x="2395" y="89"/>
                  <a:chExt cx="526" cy="620"/>
                </a:xfrm>
              </p:grpSpPr>
              <p:grpSp>
                <p:nvGrpSpPr>
                  <p:cNvPr id="2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476"/>
                    <a:ext cx="165" cy="233"/>
                    <a:chOff x="2603" y="476"/>
                    <a:chExt cx="165" cy="233"/>
                  </a:xfrm>
                </p:grpSpPr>
                <p:sp>
                  <p:nvSpPr>
                    <p:cNvPr id="22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561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23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476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21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89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18" name="Freeform 31"/>
                <p:cNvSpPr>
                  <a:spLocks/>
                </p:cNvSpPr>
                <p:nvPr/>
              </p:nvSpPr>
              <p:spPr bwMode="ltGray">
                <a:xfrm>
                  <a:off x="3324" y="2287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9" name="Freeform 32"/>
                <p:cNvSpPr>
                  <a:spLocks/>
                </p:cNvSpPr>
                <p:nvPr/>
              </p:nvSpPr>
              <p:spPr bwMode="ltGray">
                <a:xfrm>
                  <a:off x="2575" y="127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92" y="87"/>
              <a:ext cx="1865" cy="3311"/>
              <a:chOff x="92" y="87"/>
              <a:chExt cx="1865" cy="3311"/>
            </a:xfrm>
          </p:grpSpPr>
          <p:sp>
            <p:nvSpPr>
              <p:cNvPr id="7" name="Freeform 34"/>
              <p:cNvSpPr>
                <a:spLocks/>
              </p:cNvSpPr>
              <p:nvPr/>
            </p:nvSpPr>
            <p:spPr bwMode="ltGray">
              <a:xfrm>
                <a:off x="92" y="233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ltGray">
              <a:xfrm>
                <a:off x="994" y="87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ltGray">
              <a:xfrm>
                <a:off x="908" y="230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ltGray">
              <a:xfrm>
                <a:off x="1064" y="1397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ltGray">
              <a:xfrm>
                <a:off x="1234" y="1467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ltGray">
              <a:xfrm>
                <a:off x="1155" y="1700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4136" name="Rectangle 4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895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191000"/>
            <a:ext cx="6400800" cy="1752600"/>
          </a:xfrm>
        </p:spPr>
        <p:txBody>
          <a:bodyPr anchor="ctr"/>
          <a:lstStyle>
            <a:lvl1pPr marL="0" indent="0" algn="ctr">
              <a:buFont typeface="Monotype Sort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DD94D1-0852-264B-83ED-F533B81030E4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6258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9F994-2114-3349-99CA-F3750373AF3E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167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7255-E148-634A-A93D-09CAD5E9E87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7345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DF9B4-ECC2-7141-B5BC-C54D484696C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073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09DAD-E33B-894D-8757-9BFF90B49C82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3294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7A415-CE92-EE40-B1CD-1C4661AC5D6D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689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8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9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04A73-46B4-F241-A7D3-78A023B5362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3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C913-288A-7943-838F-C138B5B0D28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873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3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0056C-1922-5F43-B209-2CDF1895F64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6366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623F0-7FF7-DC44-9B68-509E8D58E77B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714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8EA77-FE86-1C43-8DE0-32345B141FB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34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976313"/>
            <a:ext cx="8836025" cy="5256212"/>
            <a:chOff x="92" y="615"/>
            <a:chExt cx="5566" cy="3311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2314" y="617"/>
              <a:ext cx="3344" cy="3080"/>
              <a:chOff x="2314" y="617"/>
              <a:chExt cx="3344" cy="3080"/>
            </a:xfrm>
          </p:grpSpPr>
          <p:grpSp>
            <p:nvGrpSpPr>
              <p:cNvPr id="1040" name="Group 4"/>
              <p:cNvGrpSpPr>
                <a:grpSpLocks/>
              </p:cNvGrpSpPr>
              <p:nvPr/>
            </p:nvGrpSpPr>
            <p:grpSpPr bwMode="auto">
              <a:xfrm>
                <a:off x="5166" y="2575"/>
                <a:ext cx="492" cy="1122"/>
                <a:chOff x="5166" y="2575"/>
                <a:chExt cx="492" cy="1122"/>
              </a:xfrm>
            </p:grpSpPr>
            <p:grpSp>
              <p:nvGrpSpPr>
                <p:cNvPr id="1064" name="Group 5"/>
                <p:cNvGrpSpPr>
                  <a:grpSpLocks/>
                </p:cNvGrpSpPr>
                <p:nvPr/>
              </p:nvGrpSpPr>
              <p:grpSpPr bwMode="auto">
                <a:xfrm>
                  <a:off x="5166" y="3367"/>
                  <a:ext cx="492" cy="330"/>
                  <a:chOff x="5166" y="3367"/>
                  <a:chExt cx="492" cy="330"/>
                </a:xfrm>
              </p:grpSpPr>
              <p:sp>
                <p:nvSpPr>
                  <p:cNvPr id="3078" name="Freeform 6"/>
                  <p:cNvSpPr>
                    <a:spLocks/>
                  </p:cNvSpPr>
                  <p:nvPr/>
                </p:nvSpPr>
                <p:spPr bwMode="ltGray">
                  <a:xfrm>
                    <a:off x="5579" y="3367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79" name="Freeform 7"/>
                  <p:cNvSpPr>
                    <a:spLocks/>
                  </p:cNvSpPr>
                  <p:nvPr/>
                </p:nvSpPr>
                <p:spPr bwMode="ltGray">
                  <a:xfrm>
                    <a:off x="5428" y="3527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0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537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1" name="Freeform 9"/>
                <p:cNvSpPr>
                  <a:spLocks/>
                </p:cNvSpPr>
                <p:nvPr/>
              </p:nvSpPr>
              <p:spPr bwMode="ltGray">
                <a:xfrm>
                  <a:off x="5266" y="2575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1" name="Group 10"/>
              <p:cNvGrpSpPr>
                <a:grpSpLocks/>
              </p:cNvGrpSpPr>
              <p:nvPr/>
            </p:nvGrpSpPr>
            <p:grpSpPr bwMode="auto">
              <a:xfrm>
                <a:off x="4293" y="1104"/>
                <a:ext cx="1037" cy="2393"/>
                <a:chOff x="4293" y="1104"/>
                <a:chExt cx="1037" cy="2393"/>
              </a:xfrm>
            </p:grpSpPr>
            <p:grpSp>
              <p:nvGrpSpPr>
                <p:cNvPr id="1051" name="Group 11"/>
                <p:cNvGrpSpPr>
                  <a:grpSpLocks/>
                </p:cNvGrpSpPr>
                <p:nvPr/>
              </p:nvGrpSpPr>
              <p:grpSpPr bwMode="auto">
                <a:xfrm>
                  <a:off x="4460" y="1348"/>
                  <a:ext cx="232" cy="719"/>
                  <a:chOff x="4460" y="1348"/>
                  <a:chExt cx="232" cy="719"/>
                </a:xfrm>
              </p:grpSpPr>
              <p:sp>
                <p:nvSpPr>
                  <p:cNvPr id="308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993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865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1348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7" name="Freeform 15"/>
                <p:cNvSpPr>
                  <a:spLocks/>
                </p:cNvSpPr>
                <p:nvPr/>
              </p:nvSpPr>
              <p:spPr bwMode="ltGray">
                <a:xfrm>
                  <a:off x="4676" y="2803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8" name="Freeform 16"/>
                <p:cNvSpPr>
                  <a:spLocks/>
                </p:cNvSpPr>
                <p:nvPr/>
              </p:nvSpPr>
              <p:spPr bwMode="ltGray">
                <a:xfrm>
                  <a:off x="4523" y="2653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9" name="Freeform 17"/>
                <p:cNvSpPr>
                  <a:spLocks/>
                </p:cNvSpPr>
                <p:nvPr/>
              </p:nvSpPr>
              <p:spPr bwMode="ltGray">
                <a:xfrm>
                  <a:off x="4721" y="2468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0" name="Freeform 18"/>
                <p:cNvSpPr>
                  <a:spLocks/>
                </p:cNvSpPr>
                <p:nvPr/>
              </p:nvSpPr>
              <p:spPr bwMode="ltGray">
                <a:xfrm>
                  <a:off x="4549" y="2387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1" name="Freeform 19"/>
                <p:cNvSpPr>
                  <a:spLocks/>
                </p:cNvSpPr>
                <p:nvPr/>
              </p:nvSpPr>
              <p:spPr bwMode="ltGray">
                <a:xfrm>
                  <a:off x="4934" y="2529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2" name="Freeform 20"/>
                <p:cNvSpPr>
                  <a:spLocks/>
                </p:cNvSpPr>
                <p:nvPr/>
              </p:nvSpPr>
              <p:spPr bwMode="ltGray">
                <a:xfrm>
                  <a:off x="4293" y="2362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3" name="Freeform 21"/>
                <p:cNvSpPr>
                  <a:spLocks/>
                </p:cNvSpPr>
                <p:nvPr/>
              </p:nvSpPr>
              <p:spPr bwMode="ltGray">
                <a:xfrm>
                  <a:off x="4664" y="2029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4" name="Freeform 22"/>
                <p:cNvSpPr>
                  <a:spLocks/>
                </p:cNvSpPr>
                <p:nvPr/>
              </p:nvSpPr>
              <p:spPr bwMode="ltGray">
                <a:xfrm>
                  <a:off x="4619" y="1452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5" name="Freeform 23"/>
                <p:cNvSpPr>
                  <a:spLocks/>
                </p:cNvSpPr>
                <p:nvPr/>
              </p:nvSpPr>
              <p:spPr bwMode="ltGray">
                <a:xfrm>
                  <a:off x="4448" y="1104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2" name="Group 24"/>
              <p:cNvGrpSpPr>
                <a:grpSpLocks/>
              </p:cNvGrpSpPr>
              <p:nvPr/>
            </p:nvGrpSpPr>
            <p:grpSpPr bwMode="auto">
              <a:xfrm>
                <a:off x="2314" y="617"/>
                <a:ext cx="2387" cy="2766"/>
                <a:chOff x="2314" y="617"/>
                <a:chExt cx="2387" cy="2766"/>
              </a:xfrm>
            </p:grpSpPr>
            <p:sp>
              <p:nvSpPr>
                <p:cNvPr id="3097" name="Freeform 25"/>
                <p:cNvSpPr>
                  <a:spLocks/>
                </p:cNvSpPr>
                <p:nvPr/>
              </p:nvSpPr>
              <p:spPr bwMode="ltGray">
                <a:xfrm>
                  <a:off x="2314" y="1584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044" name="Group 26"/>
                <p:cNvGrpSpPr>
                  <a:grpSpLocks/>
                </p:cNvGrpSpPr>
                <p:nvPr/>
              </p:nvGrpSpPr>
              <p:grpSpPr bwMode="auto">
                <a:xfrm>
                  <a:off x="2395" y="617"/>
                  <a:ext cx="526" cy="620"/>
                  <a:chOff x="2395" y="617"/>
                  <a:chExt cx="526" cy="620"/>
                </a:xfrm>
              </p:grpSpPr>
              <p:grpSp>
                <p:nvGrpSpPr>
                  <p:cNvPr id="10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1004"/>
                    <a:ext cx="165" cy="233"/>
                    <a:chOff x="2603" y="1004"/>
                    <a:chExt cx="165" cy="233"/>
                  </a:xfrm>
                </p:grpSpPr>
                <p:sp>
                  <p:nvSpPr>
                    <p:cNvPr id="3100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1089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3101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1004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3102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617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103" name="Freeform 31"/>
                <p:cNvSpPr>
                  <a:spLocks/>
                </p:cNvSpPr>
                <p:nvPr/>
              </p:nvSpPr>
              <p:spPr bwMode="ltGray">
                <a:xfrm>
                  <a:off x="3324" y="2815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04" name="Freeform 32"/>
                <p:cNvSpPr>
                  <a:spLocks/>
                </p:cNvSpPr>
                <p:nvPr/>
              </p:nvSpPr>
              <p:spPr bwMode="ltGray">
                <a:xfrm>
                  <a:off x="2575" y="655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1033" name="Group 33"/>
            <p:cNvGrpSpPr>
              <a:grpSpLocks/>
            </p:cNvGrpSpPr>
            <p:nvPr/>
          </p:nvGrpSpPr>
          <p:grpSpPr bwMode="auto">
            <a:xfrm>
              <a:off x="92" y="615"/>
              <a:ext cx="1865" cy="3311"/>
              <a:chOff x="92" y="615"/>
              <a:chExt cx="1865" cy="3311"/>
            </a:xfrm>
          </p:grpSpPr>
          <p:sp>
            <p:nvSpPr>
              <p:cNvPr id="3106" name="Freeform 34"/>
              <p:cNvSpPr>
                <a:spLocks/>
              </p:cNvSpPr>
              <p:nvPr/>
            </p:nvSpPr>
            <p:spPr bwMode="ltGray">
              <a:xfrm>
                <a:off x="92" y="761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7" name="Freeform 35"/>
              <p:cNvSpPr>
                <a:spLocks/>
              </p:cNvSpPr>
              <p:nvPr/>
            </p:nvSpPr>
            <p:spPr bwMode="ltGray">
              <a:xfrm>
                <a:off x="994" y="615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8" name="Freeform 36"/>
              <p:cNvSpPr>
                <a:spLocks/>
              </p:cNvSpPr>
              <p:nvPr/>
            </p:nvSpPr>
            <p:spPr bwMode="ltGray">
              <a:xfrm>
                <a:off x="908" y="758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9" name="Freeform 37"/>
              <p:cNvSpPr>
                <a:spLocks/>
              </p:cNvSpPr>
              <p:nvPr/>
            </p:nvSpPr>
            <p:spPr bwMode="ltGray">
              <a:xfrm>
                <a:off x="1064" y="1925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0" name="Freeform 38"/>
              <p:cNvSpPr>
                <a:spLocks/>
              </p:cNvSpPr>
              <p:nvPr/>
            </p:nvSpPr>
            <p:spPr bwMode="ltGray">
              <a:xfrm>
                <a:off x="1234" y="1995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1" name="Freeform 39"/>
              <p:cNvSpPr>
                <a:spLocks/>
              </p:cNvSpPr>
              <p:nvPr/>
            </p:nvSpPr>
            <p:spPr bwMode="ltGray">
              <a:xfrm>
                <a:off x="1155" y="2228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3112" name="Rectangle 4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14" name="Rectangle 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5" name="Rectangle 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6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32110ED-72F7-8648-91CB-2424D0EB2A46}" type="slidenum">
              <a:rPr lang="en-US">
                <a:solidFill>
                  <a:srgbClr val="EAEAEA"/>
                </a:solidFill>
                <a:latin typeface="Arial"/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976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l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Relationship Id="rId3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Relationship Id="rId3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VII.  </a:t>
            </a:r>
            <a:r>
              <a:rPr lang="en-US" dirty="0" err="1" smtClean="0">
                <a:solidFill>
                  <a:srgbClr val="EAEAEA"/>
                </a:solidFill>
                <a:sym typeface="Wingdings" charset="0"/>
              </a:rPr>
              <a:t>Terrestial</a:t>
            </a: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 Ecosystems</a:t>
            </a:r>
            <a:endParaRPr lang="en-US" dirty="0" smtClean="0">
              <a:solidFill>
                <a:srgbClr val="EAEAEA"/>
              </a:solidFill>
            </a:endParaRPr>
          </a:p>
        </p:txBody>
      </p:sp>
      <p:pic>
        <p:nvPicPr>
          <p:cNvPr id="3" name="Picture 2" descr="34_08TerrestrialBiome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2279191"/>
            <a:ext cx="6159920" cy="4362910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400110"/>
            <a:ext cx="91440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A.  Terrestrial ecosystems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The different terrestrial ecosystems that occur on land across 			the planet are called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  <a:tab pos="1549400" algn="l"/>
              </a:tabLs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Biomes are major biological communities that occur over 				wide areas of land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850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5</a:t>
            </a:r>
            <a:r>
              <a:rPr lang="en-US" sz="2000" dirty="0">
                <a:latin typeface="Geneva" charset="0"/>
              </a:rPr>
              <a:t>.  Temperate Grasslands/</a:t>
            </a:r>
            <a:r>
              <a:rPr lang="en-US" sz="2000" dirty="0" smtClean="0">
                <a:latin typeface="Geneva" charset="0"/>
              </a:rPr>
              <a:t>Prairies</a:t>
            </a:r>
            <a:endParaRPr lang="en-US" sz="2000" dirty="0">
              <a:latin typeface="Geneva" charset="0"/>
            </a:endParaRPr>
          </a:p>
        </p:txBody>
      </p:sp>
      <p:pic>
        <p:nvPicPr>
          <p:cNvPr id="4" name="Picture 3" descr="34_13aTemperateGrassland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17600"/>
            <a:ext cx="8546592" cy="4620768"/>
          </a:xfrm>
          <a:prstGeom prst="rect">
            <a:avLst/>
          </a:prstGeom>
        </p:spPr>
      </p:pic>
      <p:pic>
        <p:nvPicPr>
          <p:cNvPr id="5" name="Picture 4" descr="34_13_TemperateGrassland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762000"/>
            <a:ext cx="8546592" cy="53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31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12700"/>
            <a:ext cx="90836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Usually located in the interior 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of a continent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a.  In the U.S.</a:t>
            </a:r>
            <a:r>
              <a:rPr lang="en-US" sz="2000" dirty="0" smtClean="0">
                <a:latin typeface="Geneva" charset="0"/>
                <a:cs typeface="+mn-cs"/>
                <a:sym typeface="Wingdings" charset="0"/>
              </a:rPr>
              <a:t></a:t>
            </a:r>
            <a:r>
              <a:rPr lang="en-US" sz="2000" dirty="0" smtClean="0">
                <a:latin typeface="Geneva" charset="0"/>
                <a:cs typeface="+mn-cs"/>
              </a:rPr>
              <a:t> the Midwest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60325" y="1336139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Dry, hot summers &amp; cold winters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32-46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11-30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Mainly grasses and crops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7" name="Picture 3" descr="grassland 2.jpg       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02" y="3962400"/>
            <a:ext cx="438054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07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6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Tundra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6aTundra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9" y="1168400"/>
            <a:ext cx="9108255" cy="5080000"/>
          </a:xfrm>
          <a:prstGeom prst="rect">
            <a:avLst/>
          </a:prstGeom>
        </p:spPr>
      </p:pic>
      <p:pic>
        <p:nvPicPr>
          <p:cNvPr id="4" name="Picture 3" descr="34_16_Tundra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1" y="444500"/>
            <a:ext cx="8929981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65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Northernmost parts of North America &amp; Europe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707886"/>
            <a:ext cx="9144000" cy="229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Cold, long winters &amp; cool, short summers, with little 			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18-40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&lt;10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3005951"/>
            <a:ext cx="91440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Grasses, sedges, dwarf willows, &amp; mosses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8" name="Picture 4" descr="Tundra 3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96525"/>
            <a:ext cx="4168910" cy="278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tundra 5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609" y="3842563"/>
            <a:ext cx="3853691" cy="273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83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7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Desert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1aDeser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596900"/>
            <a:ext cx="8546592" cy="5663184"/>
          </a:xfrm>
          <a:prstGeom prst="rect">
            <a:avLst/>
          </a:prstGeom>
        </p:spPr>
      </p:pic>
      <p:pic>
        <p:nvPicPr>
          <p:cNvPr id="4" name="Picture 3" descr="34_11_Deser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596900"/>
            <a:ext cx="8546592" cy="571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6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17463"/>
            <a:ext cx="9144000" cy="119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</a:t>
            </a:r>
            <a:r>
              <a:rPr lang="en-US" sz="2000" dirty="0">
                <a:latin typeface="Geneva" charset="0"/>
              </a:rPr>
              <a:t>a</a:t>
            </a:r>
            <a:r>
              <a:rPr lang="en-US" sz="2000" dirty="0" smtClean="0">
                <a:latin typeface="Geneva" charset="0"/>
                <a:cs typeface="+mn-cs"/>
              </a:rPr>
              <a:t>.  Location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 Africa, central Australia, southwestern North 				America, eastern Asia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1117600"/>
            <a:ext cx="91440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very dry, often hot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36-53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&lt; 9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646363"/>
            <a:ext cx="9144000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Succulent plants, mainly cactus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Succulent= high levels of H20 w/in the plant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9" name="Picture 4" descr="Desert 3    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99" y="3881437"/>
            <a:ext cx="3933413" cy="26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desert 4.gif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3871913"/>
            <a:ext cx="4165600" cy="26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465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45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7 major biomes</a:t>
            </a:r>
          </a:p>
        </p:txBody>
      </p:sp>
      <p:pic>
        <p:nvPicPr>
          <p:cNvPr id="3" name="Picture 2" descr="34_09aTropicalRain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1" y="1168400"/>
            <a:ext cx="8978659" cy="4978400"/>
          </a:xfrm>
          <a:prstGeom prst="rect">
            <a:avLst/>
          </a:prstGeom>
        </p:spPr>
      </p:pic>
      <p:pic>
        <p:nvPicPr>
          <p:cNvPr id="4" name="Picture 3" descr="34_09_TropicalRain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016000"/>
            <a:ext cx="8546592" cy="5474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5140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1</a:t>
            </a:r>
            <a:r>
              <a:rPr lang="en-US" sz="2000" dirty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.  Tropical Rain 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Forest</a:t>
            </a:r>
            <a:endParaRPr lang="en-US" sz="2000" dirty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75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3171876"/>
            <a:ext cx="914400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Mostly tall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Due to the lack of light on the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forest floor very few plants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inhabit this area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b.  Vines, palm trees, leafy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Epiphytes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Plants that live on the branches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 of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3.  Orchids, ferns, mosses, lichens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1027" name="Picture 3" descr="rainforest.jpg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11600"/>
            <a:ext cx="222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&#10;epiphyte 1    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7599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7"/>
          <p:cNvSpPr>
            <a:spLocks noChangeShapeType="1"/>
          </p:cNvSpPr>
          <p:nvPr/>
        </p:nvSpPr>
        <p:spPr bwMode="auto">
          <a:xfrm rot="9047055" flipH="1">
            <a:off x="304799" y="5206897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6401"/>
            <a:ext cx="9144000" cy="119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Location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	1.  Near the equator in Asia, </a:t>
            </a:r>
            <a:r>
              <a:rPr lang="en-US" sz="2000" dirty="0" err="1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Africa,South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America, and 					Central America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1174801"/>
            <a:ext cx="4953001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Climate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Warm and moist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2.  70-85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  <a:sym typeface="Symbol" charset="0"/>
              </a:rPr>
              <a:t>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F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c.  Yearly precipitation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100 in</a:t>
            </a:r>
            <a:r>
              <a:rPr lang="en-US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607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2</a:t>
            </a:r>
            <a:r>
              <a:rPr lang="en-US" sz="2000" dirty="0">
                <a:latin typeface="Geneva" charset="0"/>
              </a:rPr>
              <a:t>.  Temperate Deciduous Forests</a:t>
            </a:r>
            <a:endParaRPr lang="en-US" sz="2000" dirty="0"/>
          </a:p>
        </p:txBody>
      </p:sp>
      <p:pic>
        <p:nvPicPr>
          <p:cNvPr id="3" name="Picture 2" descr="34_14aTemperate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10" y="850900"/>
            <a:ext cx="8500490" cy="5600700"/>
          </a:xfrm>
          <a:prstGeom prst="rect">
            <a:avLst/>
          </a:prstGeom>
        </p:spPr>
      </p:pic>
      <p:pic>
        <p:nvPicPr>
          <p:cNvPr id="4" name="Picture 3" descr="34_14_Temperate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82728"/>
            <a:ext cx="7442200" cy="59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25400"/>
            <a:ext cx="9083675" cy="110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Location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Eastern US, Europe, parts of Asia &amp; the southern 						hemisphere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-1" y="1028700"/>
            <a:ext cx="90836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Warm summers &amp; cool to cold winters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35-48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1" y="19351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30-49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Deciduous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	a.  Trees that loose their leaves all at once in the fall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	b.  Oak, hickory, elm, willow, cottonwood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2.  Shrubs and a variety of plants and herbs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5" name="Picture 3" descr="Decidious Forest 3.jpg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4597400"/>
            <a:ext cx="395605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95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3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Savannas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0aSavanna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17600"/>
            <a:ext cx="8546592" cy="4614672"/>
          </a:xfrm>
          <a:prstGeom prst="rect">
            <a:avLst/>
          </a:prstGeom>
        </p:spPr>
      </p:pic>
      <p:pic>
        <p:nvPicPr>
          <p:cNvPr id="4" name="Picture 3" descr="34_10_Savanna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435100"/>
            <a:ext cx="8546592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94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Africa, South America, Australia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Hot, alternating wet and dry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seasons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2.  41-51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938992"/>
            <a:ext cx="90424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30-60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More rainfall than deserts but less than rain forests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Grasses and trees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7" name="Picture 3" descr="&#10;sananna 3.jpg       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709" y="3936067"/>
            <a:ext cx="4160491" cy="276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1515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4</a:t>
            </a:r>
            <a:r>
              <a:rPr lang="en-US" sz="2000" dirty="0">
                <a:latin typeface="Geneva" charset="0"/>
              </a:rPr>
              <a:t>.  Coniferous Forests/</a:t>
            </a:r>
            <a:r>
              <a:rPr lang="en-US" sz="2000" dirty="0" smtClean="0">
                <a:latin typeface="Geneva" charset="0"/>
              </a:rPr>
              <a:t>Taiga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5aConiferous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46200"/>
            <a:ext cx="8375904" cy="4163568"/>
          </a:xfrm>
          <a:prstGeom prst="rect">
            <a:avLst/>
          </a:prstGeom>
        </p:spPr>
      </p:pic>
      <p:pic>
        <p:nvPicPr>
          <p:cNvPr id="4" name="Picture 3" descr="34_15_Coniferous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87500"/>
            <a:ext cx="8546592" cy="46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1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25400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Northern Europe, Asia, North America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733286"/>
            <a:ext cx="914400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Cool, short summers and cold, long winters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26-40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8-24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2653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Coniferous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Needle-leafed evergreens such as pine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Shrubs, grasses, flowers, a variety of plants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6" name="Picture 3" descr="taiga 2.jpg       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16" y="3881438"/>
            <a:ext cx="3559984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75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5" grpId="0"/>
    </p:bldLst>
  </p:timing>
</p:sld>
</file>

<file path=ppt/theme/theme1.xml><?xml version="1.0" encoding="utf-8"?>
<a:theme xmlns:a="http://schemas.openxmlformats.org/drawingml/2006/main" name="World">
  <a:themeElements>
    <a:clrScheme name="World 1">
      <a:dk1>
        <a:srgbClr val="336699"/>
      </a:dk1>
      <a:lt1>
        <a:srgbClr val="EAEAEA"/>
      </a:lt1>
      <a:dk2>
        <a:srgbClr val="0099CC"/>
      </a:dk2>
      <a:lt2>
        <a:srgbClr val="FFFFCC"/>
      </a:lt2>
      <a:accent1>
        <a:srgbClr val="00CCCC"/>
      </a:accent1>
      <a:accent2>
        <a:srgbClr val="B2B2B2"/>
      </a:accent2>
      <a:accent3>
        <a:srgbClr val="AACAE2"/>
      </a:accent3>
      <a:accent4>
        <a:srgbClr val="C8C8C8"/>
      </a:accent4>
      <a:accent5>
        <a:srgbClr val="AAE2E2"/>
      </a:accent5>
      <a:accent6>
        <a:srgbClr val="A1A1A1"/>
      </a:accent6>
      <a:hlink>
        <a:srgbClr val="FF7C80"/>
      </a:hlink>
      <a:folHlink>
        <a:srgbClr val="00CCFF"/>
      </a:folHlink>
    </a:clrScheme>
    <a:fontScheme name="World">
      <a:majorFont>
        <a:latin typeface="Arial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lnDef>
  </a:objectDefaults>
  <a:extraClrSchemeLst>
    <a:extraClrScheme>
      <a:clrScheme name="World 1">
        <a:dk1>
          <a:srgbClr val="336699"/>
        </a:dk1>
        <a:lt1>
          <a:srgbClr val="EAEAEA"/>
        </a:lt1>
        <a:dk2>
          <a:srgbClr val="0099CC"/>
        </a:dk2>
        <a:lt2>
          <a:srgbClr val="FFFFCC"/>
        </a:lt2>
        <a:accent1>
          <a:srgbClr val="00CCCC"/>
        </a:accent1>
        <a:accent2>
          <a:srgbClr val="B2B2B2"/>
        </a:accent2>
        <a:accent3>
          <a:srgbClr val="AACAE2"/>
        </a:accent3>
        <a:accent4>
          <a:srgbClr val="C8C8C8"/>
        </a:accent4>
        <a:accent5>
          <a:srgbClr val="AAE2E2"/>
        </a:accent5>
        <a:accent6>
          <a:srgbClr val="A1A1A1"/>
        </a:accent6>
        <a:hlink>
          <a:srgbClr val="FF7C8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 2">
        <a:dk1>
          <a:srgbClr val="4D4D4D"/>
        </a:dk1>
        <a:lt1>
          <a:srgbClr val="CCECFF"/>
        </a:lt1>
        <a:dk2>
          <a:srgbClr val="336699"/>
        </a:dk2>
        <a:lt2>
          <a:srgbClr val="7AC4E8"/>
        </a:lt2>
        <a:accent1>
          <a:srgbClr val="00CCCC"/>
        </a:accent1>
        <a:accent2>
          <a:srgbClr val="CBCBCB"/>
        </a:accent2>
        <a:accent3>
          <a:srgbClr val="E2F4FF"/>
        </a:accent3>
        <a:accent4>
          <a:srgbClr val="404040"/>
        </a:accent4>
        <a:accent5>
          <a:srgbClr val="AAE2E2"/>
        </a:accent5>
        <a:accent6>
          <a:srgbClr val="B8B8B8"/>
        </a:accent6>
        <a:hlink>
          <a:srgbClr val="0099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 3">
        <a:dk1>
          <a:srgbClr val="000000"/>
        </a:dk1>
        <a:lt1>
          <a:srgbClr val="DDDDDD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EBEBEB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2837</TotalTime>
  <Words>4</Words>
  <Application>Microsoft Macintosh PowerPoint</Application>
  <PresentationFormat>On-screen Show (4:3)</PresentationFormat>
  <Paragraphs>93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106</cp:revision>
  <dcterms:created xsi:type="dcterms:W3CDTF">2012-02-10T22:02:14Z</dcterms:created>
  <dcterms:modified xsi:type="dcterms:W3CDTF">2018-04-30T19:39:52Z</dcterms:modified>
</cp:coreProperties>
</file>